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6" r:id="rId3"/>
    <p:sldId id="274" r:id="rId4"/>
    <p:sldId id="273" r:id="rId5"/>
    <p:sldId id="276" r:id="rId6"/>
    <p:sldId id="300" r:id="rId7"/>
    <p:sldId id="277" r:id="rId8"/>
    <p:sldId id="265" r:id="rId9"/>
    <p:sldId id="284" r:id="rId10"/>
    <p:sldId id="285" r:id="rId11"/>
    <p:sldId id="287" r:id="rId12"/>
    <p:sldId id="288" r:id="rId13"/>
    <p:sldId id="291" r:id="rId14"/>
    <p:sldId id="289" r:id="rId15"/>
    <p:sldId id="294" r:id="rId16"/>
    <p:sldId id="307" r:id="rId17"/>
    <p:sldId id="303" r:id="rId18"/>
    <p:sldId id="306" r:id="rId19"/>
    <p:sldId id="305" r:id="rId20"/>
    <p:sldId id="301" r:id="rId21"/>
    <p:sldId id="302" r:id="rId22"/>
    <p:sldId id="304" r:id="rId23"/>
    <p:sldId id="308" r:id="rId24"/>
    <p:sldId id="298" r:id="rId25"/>
    <p:sldId id="2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3A2E"/>
    <a:srgbClr val="3A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4"/>
    <p:restoredTop sz="50087"/>
  </p:normalViewPr>
  <p:slideViewPr>
    <p:cSldViewPr snapToGrid="0" snapToObjects="1">
      <p:cViewPr>
        <p:scale>
          <a:sx n="71" d="100"/>
          <a:sy n="71" d="100"/>
        </p:scale>
        <p:origin x="72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988CD-A69B-D943-87D9-CA9A867D08E3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91ED0-8CA4-7545-95FE-18080FAC2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09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5CCF-650A-804A-A8E1-B98CA1C823D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D68AD-DC07-2342-A8CC-255C6E65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20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3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45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6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10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9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6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2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4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2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7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1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68AD-DC07-2342-A8CC-255C6E652A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1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0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6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8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4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6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4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03D9F-C61E-B94C-B4E5-9A71A9302CD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FB5E6-4456-384D-8BFC-277D35FD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s://help.riseup.net/en/security" TargetMode="External"/><Relationship Id="rId5" Type="http://schemas.openxmlformats.org/officeDocument/2006/relationships/hyperlink" Target="https://ssd.eff.org/" TargetMode="External"/><Relationship Id="rId6" Type="http://schemas.openxmlformats.org/officeDocument/2006/relationships/hyperlink" Target="https://learn.equalit.ie/wiki/Online_Learning" TargetMode="External"/><Relationship Id="rId7" Type="http://schemas.openxmlformats.org/officeDocument/2006/relationships/hyperlink" Target="https://securityinabox.org/en" TargetMode="External"/><Relationship Id="rId8" Type="http://schemas.openxmlformats.org/officeDocument/2006/relationships/hyperlink" Target="https://github.com/freedomofpress/encryptionworks/blob/master/encryption_works.md" TargetMode="External"/><Relationship Id="rId9" Type="http://schemas.openxmlformats.org/officeDocument/2006/relationships/hyperlink" Target="https://gendersec.tacticaltech.org/wiki/index.php/Main_Pag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9" b="51369"/>
          <a:stretch/>
        </p:blipFill>
        <p:spPr>
          <a:xfrm>
            <a:off x="-1" y="2292309"/>
            <a:ext cx="2521393" cy="3682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1934" y="1459103"/>
            <a:ext cx="78291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Ain’t</a:t>
            </a:r>
            <a:r>
              <a:rPr lang="en-US" sz="7000" dirty="0" smtClean="0">
                <a:latin typeface="American Typewriter" charset="0"/>
                <a:ea typeface="American Typewriter" charset="0"/>
                <a:cs typeface="American Typewriter" charset="0"/>
              </a:rPr>
              <a:t> no party like a crypto party, </a:t>
            </a:r>
            <a:r>
              <a:rPr lang="en-US" sz="70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Berktern</a:t>
            </a:r>
            <a:r>
              <a:rPr lang="en-US" sz="7000" dirty="0" smtClean="0">
                <a:latin typeface="American Typewriter" charset="0"/>
                <a:ea typeface="American Typewriter" charset="0"/>
                <a:cs typeface="American Typewriter" charset="0"/>
              </a:rPr>
              <a:t> skill share</a:t>
            </a:r>
            <a:endParaRPr lang="en-US" sz="70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9" b="51369"/>
          <a:stretch/>
        </p:blipFill>
        <p:spPr>
          <a:xfrm>
            <a:off x="9670606" y="2292309"/>
            <a:ext cx="2521393" cy="36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r="47537" b="57334"/>
          <a:stretch/>
        </p:blipFill>
        <p:spPr>
          <a:xfrm>
            <a:off x="2636877" y="20782"/>
            <a:ext cx="1552354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64941" y="340659"/>
            <a:ext cx="487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American Typewriter" charset="0"/>
                <a:ea typeface="American Typewriter" charset="0"/>
                <a:cs typeface="American Typewriter" charset="0"/>
              </a:rPr>
              <a:t>THE FOUR LEVELS OF SECURITY</a:t>
            </a:r>
            <a:endParaRPr lang="en-US" sz="3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t="3434" r="75681" b="22930"/>
          <a:stretch/>
        </p:blipFill>
        <p:spPr>
          <a:xfrm>
            <a:off x="5670483" y="1745673"/>
            <a:ext cx="938135" cy="50499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909310" y="1893644"/>
            <a:ext cx="487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mtClean="0">
                <a:latin typeface="American Typewriter" charset="0"/>
                <a:ea typeface="American Typewriter" charset="0"/>
                <a:cs typeface="American Typewriter" charset="0"/>
              </a:rPr>
              <a:t>Network Security</a:t>
            </a:r>
            <a:endParaRPr lang="en-US" sz="3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0952" y="5898335"/>
            <a:ext cx="487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mtClean="0">
                <a:latin typeface="American Typewriter" charset="0"/>
                <a:ea typeface="American Typewriter" charset="0"/>
                <a:cs typeface="American Typewriter" charset="0"/>
              </a:rPr>
              <a:t>Human Security</a:t>
            </a:r>
            <a:endParaRPr lang="en-US" sz="3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49025" y="4538424"/>
            <a:ext cx="487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American Typewriter" charset="0"/>
                <a:ea typeface="American Typewriter" charset="0"/>
                <a:cs typeface="American Typewriter" charset="0"/>
              </a:rPr>
              <a:t>Device Security </a:t>
            </a:r>
            <a:endParaRPr lang="en-US" sz="3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09310" y="3178514"/>
            <a:ext cx="487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American Typewriter" charset="0"/>
                <a:ea typeface="American Typewriter" charset="0"/>
                <a:cs typeface="American Typewriter" charset="0"/>
              </a:rPr>
              <a:t>Message Security</a:t>
            </a:r>
            <a:endParaRPr lang="en-US" sz="3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r="47711" b="57334"/>
          <a:stretch/>
        </p:blipFill>
        <p:spPr>
          <a:xfrm>
            <a:off x="2764469" y="20782"/>
            <a:ext cx="1403498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6377" y="572719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Network Security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2286268" y="106325"/>
            <a:ext cx="2073251" cy="2073251"/>
          </a:xfrm>
          <a:prstGeom prst="donut">
            <a:avLst>
              <a:gd name="adj" fmla="val 3257"/>
            </a:avLst>
          </a:prstGeom>
          <a:solidFill>
            <a:srgbClr val="B93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579" y="1640898"/>
            <a:ext cx="7747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What is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  <a:sym typeface="Wingdings"/>
              </a:rPr>
              <a:t> 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Blocking sites that track you and encrypting your internet traffic.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When to use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  <a:sym typeface="Wingdings"/>
              </a:rPr>
              <a:t> 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To protect against </a:t>
            </a:r>
            <a:r>
              <a:rPr lang="en-US" sz="24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behavioural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 tracking, account hijacking, censorship, and surveillance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How? </a:t>
            </a:r>
            <a:endParaRPr lang="en-US" sz="24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  <a:sym typeface="Wingdings"/>
              </a:rPr>
              <a:t>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Block outgoing or incoming connections (ad blockers, </a:t>
            </a:r>
            <a:r>
              <a:rPr lang="en-US" sz="24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uBlock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 Origin, Privacy Badger)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Tunnel traffic (Virtual Private Networks, Tor)</a:t>
            </a:r>
          </a:p>
        </p:txBody>
      </p:sp>
    </p:spTree>
    <p:extLst>
      <p:ext uri="{BB962C8B-B14F-4D97-AF65-F5344CB8AC3E}">
        <p14:creationId xmlns:p14="http://schemas.microsoft.com/office/powerpoint/2010/main" val="479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r="47711" b="57334"/>
          <a:stretch/>
        </p:blipFill>
        <p:spPr>
          <a:xfrm>
            <a:off x="2764469" y="20782"/>
            <a:ext cx="1403498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6377" y="572719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Message Security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1885695" y="1405885"/>
            <a:ext cx="1015844" cy="1015844"/>
          </a:xfrm>
          <a:prstGeom prst="donut">
            <a:avLst>
              <a:gd name="adj" fmla="val 3257"/>
            </a:avLst>
          </a:prstGeom>
          <a:solidFill>
            <a:srgbClr val="B93A2E"/>
          </a:solidFill>
          <a:ln>
            <a:solidFill>
              <a:srgbClr val="B93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579" y="1606217"/>
            <a:ext cx="7747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What is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Ways to encrypt individual messages you send and receive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When to use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If you want to ensure the </a:t>
            </a:r>
            <a:r>
              <a:rPr lang="en-US" sz="2400" u="sng" dirty="0" smtClean="0">
                <a:latin typeface="American Typewriter" charset="0"/>
                <a:ea typeface="American Typewriter" charset="0"/>
                <a:cs typeface="American Typewriter" charset="0"/>
              </a:rPr>
              <a:t>confidentiality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 of a particular message while stored and transmitted.</a:t>
            </a:r>
          </a:p>
          <a:p>
            <a:pPr marL="342900" indent="-342900">
              <a:buFont typeface="Wingdings" charset="2"/>
              <a:buChar char="à"/>
            </a:pP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How? </a:t>
            </a:r>
            <a:endParaRPr lang="en-US" sz="24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Encrypt the message end-to end (PGP for email, Signal for text messaging, OTR for instant messaging)</a:t>
            </a:r>
          </a:p>
        </p:txBody>
      </p:sp>
    </p:spTree>
    <p:extLst>
      <p:ext uri="{BB962C8B-B14F-4D97-AF65-F5344CB8AC3E}">
        <p14:creationId xmlns:p14="http://schemas.microsoft.com/office/powerpoint/2010/main" val="14963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r="47711" b="57334"/>
          <a:stretch/>
        </p:blipFill>
        <p:spPr>
          <a:xfrm>
            <a:off x="2764469" y="20782"/>
            <a:ext cx="1403498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6377" y="572719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Message Security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1885695" y="1405885"/>
            <a:ext cx="1015844" cy="1015844"/>
          </a:xfrm>
          <a:prstGeom prst="donut">
            <a:avLst>
              <a:gd name="adj" fmla="val 3257"/>
            </a:avLst>
          </a:prstGeom>
          <a:solidFill>
            <a:srgbClr val="B93A2E"/>
          </a:solidFill>
          <a:ln>
            <a:solidFill>
              <a:srgbClr val="B93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579" y="1884102"/>
            <a:ext cx="77474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Some Caveats: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Remember that encrypting your messages:</a:t>
            </a:r>
          </a:p>
          <a:p>
            <a:pPr lvl="1"/>
            <a:r>
              <a:rPr lang="en-US" sz="2400" dirty="0" smtClean="0"/>
              <a:t>▸ 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does not hide your identity </a:t>
            </a:r>
          </a:p>
          <a:p>
            <a:pPr lvl="1"/>
            <a:r>
              <a:rPr lang="en-US" sz="2400" dirty="0" smtClean="0"/>
              <a:t>▸ 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does not hide the subject line </a:t>
            </a:r>
          </a:p>
          <a:p>
            <a:pPr marL="342900" indent="-342900">
              <a:buFont typeface="Wingdings" charset="2"/>
              <a:buChar char="à"/>
            </a:pPr>
            <a:endParaRPr lang="en-US" sz="24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If your device or that of the recipient is compromised, your conversation is also likely compromised.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r="47711" b="57334"/>
          <a:stretch/>
        </p:blipFill>
        <p:spPr>
          <a:xfrm>
            <a:off x="2764469" y="20782"/>
            <a:ext cx="1403498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6377" y="572719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Device Security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1748625" y="2262885"/>
            <a:ext cx="1015844" cy="1015844"/>
          </a:xfrm>
          <a:prstGeom prst="donut">
            <a:avLst>
              <a:gd name="adj" fmla="val 3257"/>
            </a:avLst>
          </a:prstGeom>
          <a:solidFill>
            <a:srgbClr val="B93A2E"/>
          </a:solidFill>
          <a:ln>
            <a:solidFill>
              <a:srgbClr val="B93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579" y="1606217"/>
            <a:ext cx="77474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What is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Steps to make your computer or phone less vulnerable to attack.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When to use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Useful whenever your device might physically fall into the hands of an attacker.</a:t>
            </a:r>
          </a:p>
          <a:p>
            <a:pPr marL="342900" indent="-342900">
              <a:buFont typeface="Wingdings" charset="2"/>
              <a:buChar char="à"/>
            </a:pP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How? </a:t>
            </a:r>
            <a:endParaRPr lang="en-US" sz="24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Full disk encryption (for your phone and computer)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Regular software updates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Minimum applications installed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400" smtClean="0">
                <a:latin typeface="American Typewriter" charset="0"/>
                <a:ea typeface="American Typewriter" charset="0"/>
                <a:cs typeface="American Typewriter" charset="0"/>
              </a:rPr>
              <a:t>Strong password(s)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r="47711" b="57334"/>
          <a:stretch/>
        </p:blipFill>
        <p:spPr>
          <a:xfrm>
            <a:off x="2764469" y="20782"/>
            <a:ext cx="1403498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6377" y="572719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Human Security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231187" y="1483822"/>
            <a:ext cx="1617006" cy="1617006"/>
          </a:xfrm>
          <a:prstGeom prst="donut">
            <a:avLst>
              <a:gd name="adj" fmla="val 3257"/>
            </a:avLst>
          </a:prstGeom>
          <a:solidFill>
            <a:srgbClr val="B93A2E"/>
          </a:solidFill>
          <a:ln>
            <a:solidFill>
              <a:srgbClr val="B93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579" y="1606217"/>
            <a:ext cx="77474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What is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Simple changes you can make to your </a:t>
            </a:r>
            <a:r>
              <a:rPr lang="en-US" sz="24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behaviour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.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When to use it? </a:t>
            </a:r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Helps prevent human error from being the weak link in any security system.</a:t>
            </a:r>
          </a:p>
          <a:p>
            <a:endParaRPr lang="en-US" sz="2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n-US" sz="24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How? </a:t>
            </a:r>
            <a:endParaRPr lang="en-US" sz="24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Strategic choices about where and how you access the Internet (e.g., avoiding shared computers, public/free </a:t>
            </a:r>
            <a:r>
              <a:rPr lang="en-US" sz="24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wifi</a:t>
            </a: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)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Be mindful of social engineering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400" dirty="0" smtClean="0">
                <a:latin typeface="American Typewriter" charset="0"/>
                <a:ea typeface="American Typewriter" charset="0"/>
                <a:cs typeface="American Typewriter" charset="0"/>
              </a:rPr>
              <a:t>Strong, unique passwords &amp; management tools</a:t>
            </a:r>
          </a:p>
        </p:txBody>
      </p:sp>
    </p:spTree>
    <p:extLst>
      <p:ext uri="{BB962C8B-B14F-4D97-AF65-F5344CB8AC3E}">
        <p14:creationId xmlns:p14="http://schemas.microsoft.com/office/powerpoint/2010/main" val="21322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3634740" y="0"/>
            <a:ext cx="8557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-148855" y="0"/>
            <a:ext cx="450342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r="47711" b="57334"/>
          <a:stretch/>
        </p:blipFill>
        <p:spPr>
          <a:xfrm>
            <a:off x="2764469" y="20782"/>
            <a:ext cx="1403498" cy="2926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3219352" y="-2128992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6377" y="572719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Human Security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231187" y="1483822"/>
            <a:ext cx="1617006" cy="1617006"/>
          </a:xfrm>
          <a:prstGeom prst="donut">
            <a:avLst>
              <a:gd name="adj" fmla="val 3257"/>
            </a:avLst>
          </a:prstGeom>
          <a:solidFill>
            <a:srgbClr val="B93A2E"/>
          </a:solidFill>
          <a:ln>
            <a:solidFill>
              <a:srgbClr val="B93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565" y="2047689"/>
            <a:ext cx="7265012" cy="444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287750"/>
            <a:ext cx="4572000" cy="1465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1775012" y="22677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mtClean="0">
                <a:latin typeface="American Typewriter" charset="0"/>
                <a:ea typeface="American Typewriter" charset="0"/>
                <a:cs typeface="American Typewriter" charset="0"/>
              </a:rPr>
              <a:t>TOR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036"/>
            <a:ext cx="12192000" cy="49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" y="-142875"/>
            <a:ext cx="12189216" cy="6856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5307" y="890340"/>
            <a:ext cx="9205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merican Typewriter" charset="0"/>
                <a:ea typeface="American Typewriter" charset="0"/>
                <a:cs typeface="American Typewriter" charset="0"/>
              </a:rPr>
              <a:t>Whose Security?</a:t>
            </a:r>
            <a:endParaRPr lang="en-US" sz="60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00" y="-159752"/>
            <a:ext cx="10160000" cy="571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1769" y="2327615"/>
            <a:ext cx="58089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sym typeface="Wingdings"/>
              </a:rPr>
              <a:t>National security? Infrastructure security? Human security?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42" y="1245223"/>
            <a:ext cx="10160000" cy="571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0941" y="3747167"/>
            <a:ext cx="5664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Security = being set free from structural constraints (?)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998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-2858719" y="-2256801"/>
            <a:ext cx="10160000" cy="39757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0378" y="88626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Public vs. Private Keys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1611346"/>
            <a:ext cx="8890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-1657448" y="-1245719"/>
            <a:ext cx="5629827" cy="22030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996751" y="197818"/>
            <a:ext cx="487680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Secure Messaging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788415"/>
              </p:ext>
            </p:extLst>
          </p:nvPr>
        </p:nvGraphicFramePr>
        <p:xfrm>
          <a:off x="2302774" y="903508"/>
          <a:ext cx="7586452" cy="5839205"/>
        </p:xfrm>
        <a:graphic>
          <a:graphicData uri="http://schemas.openxmlformats.org/drawingml/2006/table">
            <a:tbl>
              <a:tblPr/>
              <a:tblGrid>
                <a:gridCol w="1896613"/>
                <a:gridCol w="1896613"/>
                <a:gridCol w="1896613"/>
                <a:gridCol w="1896613"/>
              </a:tblGrid>
              <a:tr h="311290">
                <a:tc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Whatsapp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Telegram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Signal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Source code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closed source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open source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open source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Api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none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various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library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526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Encription protocol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state of the art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self made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state of the art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4526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Contact list location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cloud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cloud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cloud, encrypted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Forward Secrecy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Database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phone storage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cloud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phone storage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Backup capability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Icloud or Gcloud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builtin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none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Revenue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ads (Facebook)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donation based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donation based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Federation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54526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Alternative download location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website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F-Droid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none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526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Uses third party services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Google Cloud Messaging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Servers location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US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Russia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US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526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Tied to mobile number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yes, but nickname available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129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Desktop client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effectLst/>
                        </a:rPr>
                        <a:t>no</a:t>
                      </a:r>
                    </a:p>
                  </a:txBody>
                  <a:tcPr marL="60435" marR="60435" marT="30218" marB="30218" anchor="ctr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1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0"/>
            <a:ext cx="900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7542" y="646973"/>
            <a:ext cx="11337588" cy="63248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Diventiamo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individui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attraverso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scoperta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possiamo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nascondere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qualcosa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negli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altri</a:t>
            </a:r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.”</a:t>
            </a:r>
          </a:p>
          <a:p>
            <a:pPr algn="ctr"/>
            <a:endParaRPr lang="en-CA" sz="4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“We develop our individuality by revealing little pieces of ourselves to others.”</a:t>
            </a:r>
          </a:p>
          <a:p>
            <a:pPr algn="ctr"/>
            <a:endParaRPr lang="en-CA" sz="4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CA" sz="4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Emilio </a:t>
            </a:r>
            <a:r>
              <a:rPr lang="en-CA" sz="45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Mordini</a:t>
            </a:r>
            <a:endParaRPr lang="en-CA" sz="4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CA" sz="4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CA" sz="4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8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423398" y="-2164163"/>
            <a:ext cx="10160000" cy="3975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3475" y="35171"/>
            <a:ext cx="5205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merican Typewriter" charset="0"/>
                <a:ea typeface="American Typewriter" charset="0"/>
                <a:cs typeface="American Typewriter" charset="0"/>
              </a:rPr>
              <a:t>Thanks! Questions?</a:t>
            </a:r>
            <a:endParaRPr lang="en-US" sz="50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423398" y="-2164163"/>
            <a:ext cx="10160000" cy="3975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3830" y="422033"/>
            <a:ext cx="52050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merican Typewriter" charset="0"/>
                <a:ea typeface="American Typewriter" charset="0"/>
                <a:cs typeface="American Typewriter" charset="0"/>
              </a:rPr>
              <a:t>More Resources</a:t>
            </a:r>
            <a:endParaRPr lang="en-US" sz="50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795" y="1371595"/>
            <a:ext cx="1053181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à"/>
            </a:pPr>
            <a:endParaRPr lang="en-US" sz="25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5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RiseUp.Net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, Communications Security 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hlinkClick r:id="rId4"/>
              </a:rPr>
              <a:t>https://help.riseup.net/en/security</a:t>
            </a:r>
            <a:endParaRPr lang="en-US" sz="25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EFF, Surveillance Self Defense 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hlinkClick r:id="rId5"/>
              </a:rPr>
              <a:t>https://ssd.eff.org/</a:t>
            </a:r>
            <a:endParaRPr lang="en-US" sz="25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5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Equalit.ie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, Digital Security Lessons 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hlinkClick r:id="rId6"/>
              </a:rPr>
              <a:t>https://learn.equalit.ie/wiki/Online_Learning</a:t>
            </a:r>
            <a:endParaRPr lang="en-US" sz="25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Tactical Tech, Security in a Box 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hlinkClick r:id="rId7"/>
              </a:rPr>
              <a:t>https://securityinabox.org/en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Freedom of the Press Foundation, Encryption Works 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hlinkClick r:id="rId8"/>
              </a:rPr>
              <a:t>https://github.com/freedomofpress/encryptionworks/blob/master/encryption_works.md</a:t>
            </a:r>
            <a:endParaRPr lang="en-US" sz="25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Tactical Tech, Gender and Security 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  <a:hlinkClick r:id="rId9"/>
              </a:rPr>
              <a:t>https://gendersec.tacticaltech.org/wiki/index.php/Main_Page</a:t>
            </a:r>
            <a:endParaRPr lang="en-US" sz="2500" dirty="0" smtClean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Credit to </a:t>
            </a:r>
            <a:r>
              <a:rPr lang="en-US" sz="25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fixthedmca.org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 for graphics</a:t>
            </a:r>
          </a:p>
        </p:txBody>
      </p:sp>
    </p:spTree>
    <p:extLst>
      <p:ext uri="{BB962C8B-B14F-4D97-AF65-F5344CB8AC3E}">
        <p14:creationId xmlns:p14="http://schemas.microsoft.com/office/powerpoint/2010/main" val="4403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58699"/>
            <a:ext cx="101600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968" y="2523751"/>
            <a:ext cx="5807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the State: police &amp; intelligence </a:t>
            </a:r>
            <a:r>
              <a:rPr lang="en-US" sz="2500" smtClean="0">
                <a:latin typeface="American Typewriter" charset="0"/>
                <a:ea typeface="American Typewriter" charset="0"/>
                <a:cs typeface="American Typewriter" charset="0"/>
              </a:rPr>
              <a:t>agency surveillance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9"/>
          <a:stretch/>
        </p:blipFill>
        <p:spPr>
          <a:xfrm>
            <a:off x="9239749" y="-99391"/>
            <a:ext cx="3035482" cy="603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1"/>
          <a:stretch/>
        </p:blipFill>
        <p:spPr>
          <a:xfrm>
            <a:off x="-1482349" y="-99392"/>
            <a:ext cx="10722098" cy="29817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656" y="1129629"/>
            <a:ext cx="635422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Common Threats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73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58699"/>
            <a:ext cx="101600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968" y="2523751"/>
            <a:ext cx="5807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the State: police &amp; intelligence agency surveillance, censorship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9"/>
          <a:stretch/>
        </p:blipFill>
        <p:spPr>
          <a:xfrm>
            <a:off x="9239749" y="-99391"/>
            <a:ext cx="3035482" cy="603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1"/>
          <a:stretch/>
        </p:blipFill>
        <p:spPr>
          <a:xfrm>
            <a:off x="-1482349" y="-99392"/>
            <a:ext cx="10722098" cy="29817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656" y="1129629"/>
            <a:ext cx="635422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Common Threats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894495"/>
            <a:ext cx="6181906" cy="50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58699"/>
            <a:ext cx="101600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968" y="2523751"/>
            <a:ext cx="5807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the State: police &amp; intelligence agency surveillance, censorship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9"/>
          <a:stretch/>
        </p:blipFill>
        <p:spPr>
          <a:xfrm>
            <a:off x="9239749" y="-99391"/>
            <a:ext cx="3035482" cy="603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1"/>
          <a:stretch/>
        </p:blipFill>
        <p:spPr>
          <a:xfrm>
            <a:off x="-1482349" y="-99392"/>
            <a:ext cx="10722098" cy="29817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656" y="1129629"/>
            <a:ext cx="635422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Common Threats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1398349"/>
            <a:ext cx="10160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308" y="3675092"/>
            <a:ext cx="58076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companies: direct surveillance, sale of data to 3</a:t>
            </a:r>
            <a:r>
              <a:rPr lang="en-US" sz="2500" baseline="30000" dirty="0" smtClean="0">
                <a:latin typeface="American Typewriter" charset="0"/>
                <a:ea typeface="American Typewriter" charset="0"/>
                <a:cs typeface="American Typewriter" charset="0"/>
              </a:rPr>
              <a:t>rd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 parties, social network mapping, data mining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58699"/>
            <a:ext cx="101600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968" y="2523751"/>
            <a:ext cx="5807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the State: police &amp; intelligence agency surveillance, censorship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9"/>
          <a:stretch/>
        </p:blipFill>
        <p:spPr>
          <a:xfrm>
            <a:off x="9239749" y="-99391"/>
            <a:ext cx="3035482" cy="603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1"/>
          <a:stretch/>
        </p:blipFill>
        <p:spPr>
          <a:xfrm>
            <a:off x="-1482349" y="-99392"/>
            <a:ext cx="10722098" cy="29817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656" y="1129629"/>
            <a:ext cx="635422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Common Threats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1398349"/>
            <a:ext cx="10160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308" y="3675092"/>
            <a:ext cx="58076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companies: direct surveillance, sale of data to 3</a:t>
            </a:r>
            <a:r>
              <a:rPr lang="en-US" sz="2500" baseline="30000" dirty="0" smtClean="0">
                <a:latin typeface="American Typewriter" charset="0"/>
                <a:ea typeface="American Typewriter" charset="0"/>
                <a:cs typeface="American Typewriter" charset="0"/>
              </a:rPr>
              <a:t>rd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 parties, social network mapping, data mining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33" y="1067284"/>
            <a:ext cx="5790040" cy="37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58699"/>
            <a:ext cx="10160000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968" y="2523751"/>
            <a:ext cx="5807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the State: police &amp; intelligence agency surveillance, censorship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9"/>
          <a:stretch/>
        </p:blipFill>
        <p:spPr>
          <a:xfrm>
            <a:off x="9239749" y="-99391"/>
            <a:ext cx="3035482" cy="603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1"/>
          <a:stretch/>
        </p:blipFill>
        <p:spPr>
          <a:xfrm>
            <a:off x="-1482349" y="-99392"/>
            <a:ext cx="10722098" cy="29817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656" y="1129629"/>
            <a:ext cx="635422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Common Threats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551" y="1398349"/>
            <a:ext cx="10160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308" y="3675092"/>
            <a:ext cx="58076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By companies: direct surveillance, sale of data to 3</a:t>
            </a:r>
            <a:r>
              <a:rPr lang="en-US" sz="2500" baseline="30000" dirty="0" smtClean="0">
                <a:latin typeface="American Typewriter" charset="0"/>
                <a:ea typeface="American Typewriter" charset="0"/>
                <a:cs typeface="American Typewriter" charset="0"/>
              </a:rPr>
              <a:t>rd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 parties, social network mapping, data mining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76185" y="730390"/>
            <a:ext cx="5382465" cy="5355312"/>
            <a:chOff x="6676185" y="730390"/>
            <a:chExt cx="5382465" cy="5355312"/>
          </a:xfrm>
        </p:grpSpPr>
        <p:sp>
          <p:nvSpPr>
            <p:cNvPr id="6" name="TextBox 5"/>
            <p:cNvSpPr txBox="1"/>
            <p:nvPr/>
          </p:nvSpPr>
          <p:spPr>
            <a:xfrm>
              <a:off x="6676185" y="730390"/>
              <a:ext cx="5382465" cy="53553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FACEBOOK CONFIDENTIAL AND PROPRIETARY</a:t>
              </a:r>
              <a:endParaRPr lang="en-US" b="1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b="1" dirty="0" smtClean="0">
                  <a:latin typeface="Times New Roman" charset="0"/>
                  <a:ea typeface="Times New Roman" charset="0"/>
                  <a:cs typeface="Times New Roman" charset="0"/>
                </a:rPr>
                <a:t>3. Profiles:</a:t>
              </a:r>
            </a:p>
            <a:p>
              <a:endParaRPr lang="en-US" b="1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b="1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b="1" dirty="0" smtClean="0">
                  <a:latin typeface="Times New Roman" charset="0"/>
                  <a:ea typeface="Times New Roman" charset="0"/>
                  <a:cs typeface="Times New Roman" charset="0"/>
                </a:rPr>
                <a:t>4. Data Requested: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{Please add an “x”} 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Recent IP Address Login 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Specific log including date and time zone 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Status Update History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Wall Postings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Future and Past Events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Shared Files</a:t>
              </a: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□ Private Messages</a:t>
              </a:r>
            </a:p>
            <a:p>
              <a:endParaRPr 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LAW ENFORCEMENT USE ONLY             page 9 of 9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32719" y="1660308"/>
              <a:ext cx="2692581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charset="0"/>
                  <a:ea typeface="Times New Roman" charset="0"/>
                  <a:cs typeface="Times New Roman" charset="0"/>
                </a:rPr>
                <a:t>ID Number</a:t>
              </a:r>
            </a:p>
            <a:p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b="1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71435" y="1655280"/>
              <a:ext cx="2461284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charset="0"/>
                  <a:ea typeface="Times New Roman" charset="0"/>
                  <a:cs typeface="Times New Roman" charset="0"/>
                </a:rPr>
                <a:t>Profile Name/Group</a:t>
              </a:r>
            </a:p>
            <a:p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b="1" dirty="0" smtClean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4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35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3638" y="729579"/>
            <a:ext cx="6225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Digital security </a:t>
            </a:r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m</a:t>
            </a:r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anages </a:t>
            </a:r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t</a:t>
            </a:r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hese </a:t>
            </a:r>
            <a:r>
              <a:rPr lang="en-US" sz="4200" dirty="0">
                <a:latin typeface="American Typewriter" charset="0"/>
                <a:ea typeface="American Typewriter" charset="0"/>
                <a:cs typeface="American Typewriter" charset="0"/>
              </a:rPr>
              <a:t>t</a:t>
            </a:r>
            <a:r>
              <a:rPr lang="en-US" sz="4200" dirty="0" smtClean="0">
                <a:latin typeface="American Typewriter" charset="0"/>
                <a:ea typeface="American Typewriter" charset="0"/>
                <a:cs typeface="American Typewriter" charset="0"/>
              </a:rPr>
              <a:t>hreats </a:t>
            </a:r>
            <a:endParaRPr lang="en-US" sz="4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4" y="0"/>
            <a:ext cx="10160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6466" y="2430153"/>
            <a:ext cx="58193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If you’re interesting enough, you will</a:t>
            </a:r>
          </a:p>
          <a:p>
            <a:r>
              <a:rPr lang="en-US" sz="2500" dirty="0">
                <a:latin typeface="American Typewriter" charset="0"/>
                <a:ea typeface="American Typewriter" charset="0"/>
                <a:cs typeface="American Typewriter" charset="0"/>
              </a:rPr>
              <a:t>l</a:t>
            </a:r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ikely be targeted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6" y="1300790"/>
            <a:ext cx="10160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467" y="3800475"/>
            <a:ext cx="55211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merican Typewriter" charset="0"/>
                <a:ea typeface="American Typewriter" charset="0"/>
                <a:cs typeface="American Typewriter" charset="0"/>
              </a:rPr>
              <a:t>If you’re not…?  Security is hard to get right, so be proactive</a:t>
            </a:r>
            <a:endParaRPr lang="en-US" sz="25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704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15"/>
            <a:ext cx="10160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9041" y="2048517"/>
            <a:ext cx="66772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American Typewriter" charset="0"/>
                <a:ea typeface="American Typewriter" charset="0"/>
                <a:cs typeface="American Typewriter" charset="0"/>
              </a:rPr>
              <a:t>WHAT IS DIGITAL SECURITY?</a:t>
            </a:r>
            <a:endParaRPr lang="en-US" sz="50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151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5201</TotalTime>
  <Words>774</Words>
  <Application>Microsoft Macintosh PowerPoint</Application>
  <PresentationFormat>Widescreen</PresentationFormat>
  <Paragraphs>193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American Typewriter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</cp:revision>
  <cp:lastPrinted>2016-07-11T18:13:52Z</cp:lastPrinted>
  <dcterms:created xsi:type="dcterms:W3CDTF">2016-02-05T20:24:22Z</dcterms:created>
  <dcterms:modified xsi:type="dcterms:W3CDTF">2016-07-11T18:37:24Z</dcterms:modified>
</cp:coreProperties>
</file>